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1" r:id="rId5"/>
    <p:sldId id="266" r:id="rId6"/>
    <p:sldId id="262" r:id="rId7"/>
    <p:sldId id="267" r:id="rId8"/>
    <p:sldId id="268" r:id="rId9"/>
    <p:sldId id="260" r:id="rId10"/>
    <p:sldId id="270" r:id="rId11"/>
    <p:sldId id="258" r:id="rId12"/>
    <p:sldId id="271" r:id="rId13"/>
    <p:sldId id="273" r:id="rId14"/>
    <p:sldId id="269" r:id="rId15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8EB42F-F2FE-420E-9AD3-D4DE6EAB99B3}" v="11" dt="2023-11-30T03:18:58.729"/>
    <p1510:client id="{42DCB92A-8569-4C91-ADF7-1F02D96368AF}" v="15" dt="2023-11-30T16:39:50.043"/>
    <p1510:client id="{6B48834A-B767-4FF6-0950-006980B3C249}" v="5" dt="2023-11-30T03:36:20.503"/>
    <p1510:client id="{78508F13-E078-E1CF-4673-4487A19C5C82}" v="146" dt="2023-11-30T03:33:55.134"/>
    <p1510:client id="{7B974F24-44BB-42D7-A99C-E234CE035D8A}" v="370" dt="2023-11-30T06:55:17.930"/>
    <p1510:client id="{8292EF64-F5A1-2BAA-270D-E95008606634}" v="197" dt="2023-11-30T07:32:58.454"/>
    <p1510:client id="{919A2B07-5CBB-CE2F-F6CA-381385133537}" v="1" dt="2023-11-30T07:33:38.239"/>
    <p1510:client id="{E70BC22E-176B-363D-D15C-0912E000D418}" v="244" dt="2023-11-30T06:29:07.0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38612C-8910-4F37-8E2E-55AB060C7D65}" type="doc">
      <dgm:prSet loTypeId="urn:microsoft.com/office/officeart/2005/8/layout/vList2" loCatId="list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ADB07355-9E82-4F07-9541-6A8C2EF50C3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Meetings and Video Conferencing.</a:t>
          </a:r>
          <a:endParaRPr lang="en-US"/>
        </a:p>
      </dgm:t>
    </dgm:pt>
    <dgm:pt modelId="{38412C14-3843-42A4-86B3-F9B53CE57EEB}" type="parTrans" cxnId="{406F2FC2-1B4A-4A50-89E1-92C444996708}">
      <dgm:prSet/>
      <dgm:spPr/>
      <dgm:t>
        <a:bodyPr/>
        <a:lstStyle/>
        <a:p>
          <a:endParaRPr lang="en-US"/>
        </a:p>
      </dgm:t>
    </dgm:pt>
    <dgm:pt modelId="{6F3FEF94-C3BE-43DA-AF65-E24019F6EA39}" type="sibTrans" cxnId="{406F2FC2-1B4A-4A50-89E1-92C444996708}">
      <dgm:prSet/>
      <dgm:spPr/>
      <dgm:t>
        <a:bodyPr/>
        <a:lstStyle/>
        <a:p>
          <a:endParaRPr lang="en-US"/>
        </a:p>
      </dgm:t>
    </dgm:pt>
    <dgm:pt modelId="{0A173912-312C-46C5-81E1-C1774614C48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Calendar Tab and Meeting Reminders.</a:t>
          </a:r>
          <a:endParaRPr lang="en-US"/>
        </a:p>
      </dgm:t>
    </dgm:pt>
    <dgm:pt modelId="{761AFC95-4EBF-4B69-B509-7FFF31E5748E}" type="parTrans" cxnId="{B23775FD-C186-4A05-9961-81E60300BF56}">
      <dgm:prSet/>
      <dgm:spPr/>
      <dgm:t>
        <a:bodyPr/>
        <a:lstStyle/>
        <a:p>
          <a:endParaRPr lang="en-US"/>
        </a:p>
      </dgm:t>
    </dgm:pt>
    <dgm:pt modelId="{E0F37461-59C9-4D5D-A66F-3F3B371CBEE9}" type="sibTrans" cxnId="{B23775FD-C186-4A05-9961-81E60300BF56}">
      <dgm:prSet/>
      <dgm:spPr/>
      <dgm:t>
        <a:bodyPr/>
        <a:lstStyle/>
        <a:p>
          <a:endParaRPr lang="en-US"/>
        </a:p>
      </dgm:t>
    </dgm:pt>
    <dgm:pt modelId="{3DD311CF-6143-40D5-BF96-85E56EDADF3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Files Tab with Collaboration and Integration with OneDrive &amp; SharePoint</a:t>
          </a:r>
          <a:endParaRPr lang="en-US"/>
        </a:p>
      </dgm:t>
    </dgm:pt>
    <dgm:pt modelId="{911053D7-2D62-4C96-876D-7C85580F0509}" type="parTrans" cxnId="{2891B792-6E71-4AC5-9A99-A58ED3CD6C63}">
      <dgm:prSet/>
      <dgm:spPr/>
      <dgm:t>
        <a:bodyPr/>
        <a:lstStyle/>
        <a:p>
          <a:endParaRPr lang="en-US"/>
        </a:p>
      </dgm:t>
    </dgm:pt>
    <dgm:pt modelId="{D605906B-9452-4216-BD69-904BC047D487}" type="sibTrans" cxnId="{2891B792-6E71-4AC5-9A99-A58ED3CD6C63}">
      <dgm:prSet/>
      <dgm:spPr/>
      <dgm:t>
        <a:bodyPr/>
        <a:lstStyle/>
        <a:p>
          <a:endParaRPr lang="en-US"/>
        </a:p>
      </dgm:t>
    </dgm:pt>
    <dgm:pt modelId="{E0A6685E-6073-48D2-830F-D02969C3C9CC}" type="pres">
      <dgm:prSet presAssocID="{D638612C-8910-4F37-8E2E-55AB060C7D65}" presName="linear" presStyleCnt="0">
        <dgm:presLayoutVars>
          <dgm:animLvl val="lvl"/>
          <dgm:resizeHandles val="exact"/>
        </dgm:presLayoutVars>
      </dgm:prSet>
      <dgm:spPr/>
    </dgm:pt>
    <dgm:pt modelId="{E33BFDE7-D0B8-4C2C-9D9C-F7AD25EC7CC8}" type="pres">
      <dgm:prSet presAssocID="{ADB07355-9E82-4F07-9541-6A8C2EF50C3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7D47D88-6977-41B9-8EE6-5779DF04C778}" type="pres">
      <dgm:prSet presAssocID="{6F3FEF94-C3BE-43DA-AF65-E24019F6EA39}" presName="spacer" presStyleCnt="0"/>
      <dgm:spPr/>
    </dgm:pt>
    <dgm:pt modelId="{2BEA8B3E-1C3D-448D-809A-A7E65486B754}" type="pres">
      <dgm:prSet presAssocID="{0A173912-312C-46C5-81E1-C1774614C48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9DA76F7-B803-4366-B5BE-2EF18A071229}" type="pres">
      <dgm:prSet presAssocID="{E0F37461-59C9-4D5D-A66F-3F3B371CBEE9}" presName="spacer" presStyleCnt="0"/>
      <dgm:spPr/>
    </dgm:pt>
    <dgm:pt modelId="{0BFA4EF6-CBBD-4EA0-9DA3-C062C5A76814}" type="pres">
      <dgm:prSet presAssocID="{3DD311CF-6143-40D5-BF96-85E56EDADF3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8F03933-8514-43E6-A19C-3BF8F1EA660C}" type="presOf" srcId="{ADB07355-9E82-4F07-9541-6A8C2EF50C30}" destId="{E33BFDE7-D0B8-4C2C-9D9C-F7AD25EC7CC8}" srcOrd="0" destOrd="0" presId="urn:microsoft.com/office/officeart/2005/8/layout/vList2"/>
    <dgm:cxn modelId="{83B9C047-8726-43EE-99A7-D5CB9E4D8C0E}" type="presOf" srcId="{0A173912-312C-46C5-81E1-C1774614C48E}" destId="{2BEA8B3E-1C3D-448D-809A-A7E65486B754}" srcOrd="0" destOrd="0" presId="urn:microsoft.com/office/officeart/2005/8/layout/vList2"/>
    <dgm:cxn modelId="{43C0568B-36E5-4CED-83F2-ABC7EC50BD3A}" type="presOf" srcId="{D638612C-8910-4F37-8E2E-55AB060C7D65}" destId="{E0A6685E-6073-48D2-830F-D02969C3C9CC}" srcOrd="0" destOrd="0" presId="urn:microsoft.com/office/officeart/2005/8/layout/vList2"/>
    <dgm:cxn modelId="{A1D9638E-3751-4A0E-B473-3B8C9C97A3AB}" type="presOf" srcId="{3DD311CF-6143-40D5-BF96-85E56EDADF38}" destId="{0BFA4EF6-CBBD-4EA0-9DA3-C062C5A76814}" srcOrd="0" destOrd="0" presId="urn:microsoft.com/office/officeart/2005/8/layout/vList2"/>
    <dgm:cxn modelId="{2891B792-6E71-4AC5-9A99-A58ED3CD6C63}" srcId="{D638612C-8910-4F37-8E2E-55AB060C7D65}" destId="{3DD311CF-6143-40D5-BF96-85E56EDADF38}" srcOrd="2" destOrd="0" parTransId="{911053D7-2D62-4C96-876D-7C85580F0509}" sibTransId="{D605906B-9452-4216-BD69-904BC047D487}"/>
    <dgm:cxn modelId="{406F2FC2-1B4A-4A50-89E1-92C444996708}" srcId="{D638612C-8910-4F37-8E2E-55AB060C7D65}" destId="{ADB07355-9E82-4F07-9541-6A8C2EF50C30}" srcOrd="0" destOrd="0" parTransId="{38412C14-3843-42A4-86B3-F9B53CE57EEB}" sibTransId="{6F3FEF94-C3BE-43DA-AF65-E24019F6EA39}"/>
    <dgm:cxn modelId="{B23775FD-C186-4A05-9961-81E60300BF56}" srcId="{D638612C-8910-4F37-8E2E-55AB060C7D65}" destId="{0A173912-312C-46C5-81E1-C1774614C48E}" srcOrd="1" destOrd="0" parTransId="{761AFC95-4EBF-4B69-B509-7FFF31E5748E}" sibTransId="{E0F37461-59C9-4D5D-A66F-3F3B371CBEE9}"/>
    <dgm:cxn modelId="{2628FA95-D159-45F6-B53D-B65D649613A5}" type="presParOf" srcId="{E0A6685E-6073-48D2-830F-D02969C3C9CC}" destId="{E33BFDE7-D0B8-4C2C-9D9C-F7AD25EC7CC8}" srcOrd="0" destOrd="0" presId="urn:microsoft.com/office/officeart/2005/8/layout/vList2"/>
    <dgm:cxn modelId="{205495BD-F151-4807-81FF-2F880859FD81}" type="presParOf" srcId="{E0A6685E-6073-48D2-830F-D02969C3C9CC}" destId="{67D47D88-6977-41B9-8EE6-5779DF04C778}" srcOrd="1" destOrd="0" presId="urn:microsoft.com/office/officeart/2005/8/layout/vList2"/>
    <dgm:cxn modelId="{D65C0E87-0CE8-49ED-B4EA-748FED72066C}" type="presParOf" srcId="{E0A6685E-6073-48D2-830F-D02969C3C9CC}" destId="{2BEA8B3E-1C3D-448D-809A-A7E65486B754}" srcOrd="2" destOrd="0" presId="urn:microsoft.com/office/officeart/2005/8/layout/vList2"/>
    <dgm:cxn modelId="{BF3ED8C1-8AED-4FA7-B72A-D4A72DE172D8}" type="presParOf" srcId="{E0A6685E-6073-48D2-830F-D02969C3C9CC}" destId="{69DA76F7-B803-4366-B5BE-2EF18A071229}" srcOrd="3" destOrd="0" presId="urn:microsoft.com/office/officeart/2005/8/layout/vList2"/>
    <dgm:cxn modelId="{BC12A5CA-D059-447B-8AE0-EC3FDC900E66}" type="presParOf" srcId="{E0A6685E-6073-48D2-830F-D02969C3C9CC}" destId="{0BFA4EF6-CBBD-4EA0-9DA3-C062C5A7681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3BFDE7-D0B8-4C2C-9D9C-F7AD25EC7CC8}">
      <dsp:nvSpPr>
        <dsp:cNvPr id="0" name=""/>
        <dsp:cNvSpPr/>
      </dsp:nvSpPr>
      <dsp:spPr>
        <a:xfrm>
          <a:off x="0" y="77796"/>
          <a:ext cx="5694334" cy="1042469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Meetings and Video Conferencing.</a:t>
          </a:r>
          <a:endParaRPr lang="en-US" sz="2400" kern="1200"/>
        </a:p>
      </dsp:txBody>
      <dsp:txXfrm>
        <a:off x="50889" y="128685"/>
        <a:ext cx="5592556" cy="940691"/>
      </dsp:txXfrm>
    </dsp:sp>
    <dsp:sp modelId="{2BEA8B3E-1C3D-448D-809A-A7E65486B754}">
      <dsp:nvSpPr>
        <dsp:cNvPr id="0" name=""/>
        <dsp:cNvSpPr/>
      </dsp:nvSpPr>
      <dsp:spPr>
        <a:xfrm>
          <a:off x="0" y="1189386"/>
          <a:ext cx="5694334" cy="1042469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Calendar Tab and Meeting Reminders.</a:t>
          </a:r>
          <a:endParaRPr lang="en-US" sz="2400" kern="1200"/>
        </a:p>
      </dsp:txBody>
      <dsp:txXfrm>
        <a:off x="50889" y="1240275"/>
        <a:ext cx="5592556" cy="940691"/>
      </dsp:txXfrm>
    </dsp:sp>
    <dsp:sp modelId="{0BFA4EF6-CBBD-4EA0-9DA3-C062C5A76814}">
      <dsp:nvSpPr>
        <dsp:cNvPr id="0" name=""/>
        <dsp:cNvSpPr/>
      </dsp:nvSpPr>
      <dsp:spPr>
        <a:xfrm>
          <a:off x="0" y="2300976"/>
          <a:ext cx="5694334" cy="1042469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Files Tab with Collaboration and Integration with OneDrive &amp; SharePoint</a:t>
          </a:r>
          <a:endParaRPr lang="en-US" sz="2400" kern="1200"/>
        </a:p>
      </dsp:txBody>
      <dsp:txXfrm>
        <a:off x="50889" y="2351865"/>
        <a:ext cx="5592556" cy="9406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30478819@N08/48329288791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izacontic.blogspot.com/2020/04/como-hacer-examenes-autocorregibles-con.html" TargetMode="External"/><Relationship Id="rId7" Type="http://schemas.openxmlformats.org/officeDocument/2006/relationships/hyperlink" Target="https://commons.wikimedia.org/wiki/File:Microsoft_Excel_2013-2019_logo.sv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blog.hametbenoit.info/2020/03/06/power-bi-you-need-to-upgrade-to-tls-1-2-your-power-bi-application/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7.jpe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8.jpeg"/><Relationship Id="rId9" Type="http://schemas.microsoft.com/office/2007/relationships/diagramDrawing" Target="../diagrams/drawing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en-GB" sz="5100" b="1">
                <a:solidFill>
                  <a:schemeClr val="accent6">
                    <a:lumMod val="75000"/>
                  </a:schemeClr>
                </a:solidFill>
                <a:latin typeface="Calibri"/>
                <a:ea typeface="+mj-lt"/>
                <a:cs typeface="+mj-lt"/>
              </a:rPr>
              <a:t>Leveraging Microsoft for Sustainable Campus Practices</a:t>
            </a:r>
            <a:endParaRPr lang="en-US" sz="5100" b="1">
              <a:solidFill>
                <a:schemeClr val="accent6">
                  <a:lumMod val="75000"/>
                </a:schemeClr>
              </a:solidFill>
              <a:latin typeface="Calibri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45894" y="4097779"/>
            <a:ext cx="5334931" cy="21892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b="1">
                <a:solidFill>
                  <a:srgbClr val="000000"/>
                </a:solidFill>
                <a:ea typeface="+mn-lt"/>
                <a:cs typeface="+mn-lt"/>
              </a:rPr>
              <a:t>Team </a:t>
            </a:r>
            <a:r>
              <a:rPr lang="en-GB" b="1" err="1">
                <a:solidFill>
                  <a:srgbClr val="000000"/>
                </a:solidFill>
                <a:ea typeface="+mn-lt"/>
                <a:cs typeface="+mn-lt"/>
              </a:rPr>
              <a:t>CtrlShiftTech</a:t>
            </a:r>
            <a:r>
              <a:rPr lang="en-GB" b="1">
                <a:solidFill>
                  <a:srgbClr val="000000"/>
                </a:solidFill>
                <a:ea typeface="+mn-lt"/>
                <a:cs typeface="+mn-lt"/>
              </a:rPr>
              <a:t>:</a:t>
            </a:r>
            <a:br>
              <a:rPr lang="en-GB" b="1">
                <a:ea typeface="+mn-lt"/>
                <a:cs typeface="+mn-lt"/>
              </a:rPr>
            </a:br>
            <a:r>
              <a:rPr lang="en-GB" b="1">
                <a:ea typeface="+mn-lt"/>
                <a:cs typeface="+mn-lt"/>
              </a:rPr>
              <a:t>Ayush Singh</a:t>
            </a:r>
            <a:endParaRPr lang="en-US" b="1">
              <a:ea typeface="Calibri"/>
              <a:cs typeface="Calibri"/>
            </a:endParaRPr>
          </a:p>
          <a:p>
            <a:r>
              <a:rPr lang="en-GB" b="1">
                <a:cs typeface="Calibri"/>
              </a:rPr>
              <a:t>Kamna Kumari</a:t>
            </a:r>
            <a:endParaRPr lang="en-GB" b="1">
              <a:ea typeface="Calibri"/>
              <a:cs typeface="Calibri"/>
            </a:endParaRPr>
          </a:p>
          <a:p>
            <a:r>
              <a:rPr lang="en-GB" b="1"/>
              <a:t>Shaik Mohammed Sohail</a:t>
            </a:r>
            <a:endParaRPr lang="en-GB" b="1">
              <a:ea typeface="Calibri"/>
              <a:cs typeface="Calibri"/>
            </a:endParaRPr>
          </a:p>
          <a:p>
            <a:r>
              <a:rPr lang="en-GB" b="1">
                <a:ea typeface="+mn-lt"/>
                <a:cs typeface="+mn-lt"/>
              </a:rPr>
              <a:t>Shubham</a:t>
            </a:r>
            <a:endParaRPr lang="en-GB" b="1">
              <a:ea typeface="Calibri"/>
              <a:cs typeface="Calibri"/>
            </a:endParaRPr>
          </a:p>
          <a:p>
            <a:endParaRPr lang="en-GB">
              <a:cs typeface="Calibri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Picture 3" descr="Sustainable Images | Free Photos, PNG Stickers, Wallpapers ...">
            <a:extLst>
              <a:ext uri="{FF2B5EF4-FFF2-40B4-BE49-F238E27FC236}">
                <a16:creationId xmlns:a16="http://schemas.microsoft.com/office/drawing/2014/main" id="{D530BCA9-1F04-B7E6-A162-F57380755A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3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21D52A-3302-CE93-4F86-44F1AAD3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Kamna Presenter</a:t>
            </a:r>
            <a:r>
              <a:rPr lang="en-US" sz="2600" b="1" kern="120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Coach</a:t>
            </a:r>
          </a:p>
        </p:txBody>
      </p:sp>
      <p:pic>
        <p:nvPicPr>
          <p:cNvPr id="4" name="Content Placeholder 3" descr="A screenshot of a web page&#10;&#10;Description automatically generated">
            <a:extLst>
              <a:ext uri="{FF2B5EF4-FFF2-40B4-BE49-F238E27FC236}">
                <a16:creationId xmlns:a16="http://schemas.microsoft.com/office/drawing/2014/main" id="{A5690706-3D63-BFDB-5C2A-6A98F6C8E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270847"/>
            <a:ext cx="7188199" cy="431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64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21D52A-3302-CE93-4F86-44F1AAD3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Sohail Presenter</a:t>
            </a:r>
            <a:r>
              <a:rPr lang="en-US" sz="2600" b="1" kern="120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Coach</a:t>
            </a:r>
          </a:p>
        </p:txBody>
      </p:sp>
      <p:pic>
        <p:nvPicPr>
          <p:cNvPr id="10" name="Content Placeholder 9" descr="A screenshot of a web page&#10;&#10;Description automatically generated">
            <a:extLst>
              <a:ext uri="{FF2B5EF4-FFF2-40B4-BE49-F238E27FC236}">
                <a16:creationId xmlns:a16="http://schemas.microsoft.com/office/drawing/2014/main" id="{3754089E-69AD-6C4A-25E7-DC7C19FAB1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2672" y="949577"/>
            <a:ext cx="6685388" cy="4514385"/>
          </a:xfrm>
        </p:spPr>
      </p:pic>
    </p:spTree>
    <p:extLst>
      <p:ext uri="{BB962C8B-B14F-4D97-AF65-F5344CB8AC3E}">
        <p14:creationId xmlns:p14="http://schemas.microsoft.com/office/powerpoint/2010/main" val="1611404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21D52A-3302-CE93-4F86-44F1AAD3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Ayush</a:t>
            </a:r>
            <a:br>
              <a:rPr lang="en-US" sz="2600" b="1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</a:br>
            <a:r>
              <a:rPr lang="en-US" sz="2600" b="1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Presenter</a:t>
            </a:r>
            <a:r>
              <a:rPr lang="en-US" sz="2600" b="1" kern="120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Coach</a:t>
            </a:r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3FE5AE9C-A27A-A5FD-C449-434B27074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5619" y="1330165"/>
            <a:ext cx="7245047" cy="4797972"/>
          </a:xfrm>
        </p:spPr>
      </p:pic>
    </p:spTree>
    <p:extLst>
      <p:ext uri="{BB962C8B-B14F-4D97-AF65-F5344CB8AC3E}">
        <p14:creationId xmlns:p14="http://schemas.microsoft.com/office/powerpoint/2010/main" val="2888981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21D52A-3302-CE93-4F86-44F1AAD3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Shubham</a:t>
            </a:r>
            <a:br>
              <a:rPr lang="en-US" sz="2600" b="1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</a:br>
            <a:r>
              <a:rPr lang="en-US" sz="2600" b="1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Presenter</a:t>
            </a:r>
            <a:r>
              <a:rPr lang="en-US" sz="2600" b="1" kern="120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Coach</a:t>
            </a:r>
          </a:p>
        </p:txBody>
      </p:sp>
      <p:pic>
        <p:nvPicPr>
          <p:cNvPr id="10" name="Content Placeholder 9" descr="A screenshot of a web page&#10;&#10;Description automatically generated">
            <a:extLst>
              <a:ext uri="{FF2B5EF4-FFF2-40B4-BE49-F238E27FC236}">
                <a16:creationId xmlns:a16="http://schemas.microsoft.com/office/drawing/2014/main" id="{74DB176F-780E-6192-D362-16FDA8509B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514" y="1253331"/>
            <a:ext cx="6616641" cy="4351338"/>
          </a:xfrm>
        </p:spPr>
      </p:pic>
    </p:spTree>
    <p:extLst>
      <p:ext uri="{BB962C8B-B14F-4D97-AF65-F5344CB8AC3E}">
        <p14:creationId xmlns:p14="http://schemas.microsoft.com/office/powerpoint/2010/main" val="175867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thank you written in wood on grass&#10;&#10;Description automatically generated">
            <a:extLst>
              <a:ext uri="{FF2B5EF4-FFF2-40B4-BE49-F238E27FC236}">
                <a16:creationId xmlns:a16="http://schemas.microsoft.com/office/drawing/2014/main" id="{2EF94147-16B3-E9DA-8FC9-F86B1DE990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636" b="8426"/>
          <a:stretch/>
        </p:blipFill>
        <p:spPr>
          <a:xfrm>
            <a:off x="195618" y="320723"/>
            <a:ext cx="11539182" cy="60800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28FF93-D7A7-670C-3090-8C6B0D3DF4F0}"/>
              </a:ext>
            </a:extLst>
          </p:cNvPr>
          <p:cNvSpPr txBox="1"/>
          <p:nvPr/>
        </p:nvSpPr>
        <p:spPr>
          <a:xfrm>
            <a:off x="9533556" y="6200745"/>
            <a:ext cx="220124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1205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E76356B-F883-1F1E-282C-1A8F0FF96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066" y="2763579"/>
            <a:ext cx="4140014" cy="1330839"/>
          </a:xfrm>
        </p:spPr>
        <p:txBody>
          <a:bodyPr>
            <a:noAutofit/>
          </a:bodyPr>
          <a:lstStyle/>
          <a:p>
            <a:pPr algn="ctr"/>
            <a:r>
              <a:rPr lang="en-GB" sz="8800" b="1" u="sng">
                <a:solidFill>
                  <a:schemeClr val="accent6">
                    <a:lumMod val="75000"/>
                  </a:schemeClr>
                </a:solidFill>
              </a:rPr>
              <a:t>Please scan the code for the Quiz</a:t>
            </a:r>
          </a:p>
        </p:txBody>
      </p:sp>
      <p:pic>
        <p:nvPicPr>
          <p:cNvPr id="5" name="Content Placeholder 4" descr="A qr code on a screen">
            <a:extLst>
              <a:ext uri="{FF2B5EF4-FFF2-40B4-BE49-F238E27FC236}">
                <a16:creationId xmlns:a16="http://schemas.microsoft.com/office/drawing/2014/main" id="{E7108F26-BEDE-801B-FE2D-ED57D55981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632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49563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7915E3-ED9F-A228-8B42-501A229A5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9045" y="291248"/>
            <a:ext cx="4763020" cy="8632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b="1">
                <a:solidFill>
                  <a:schemeClr val="accent6">
                    <a:lumMod val="75000"/>
                  </a:schemeClr>
                </a:solidFill>
              </a:rPr>
              <a:t>Objective</a:t>
            </a:r>
            <a:r>
              <a:rPr lang="en-US" sz="5600" b="1"/>
              <a:t> 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5ABDEAA-B248-4182-B67C-A925338E7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406" y="466613"/>
            <a:ext cx="3003459" cy="267521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Content Placeholder 3" descr="A close up of a logo&#10;&#10;Description automatically generated">
            <a:extLst>
              <a:ext uri="{FF2B5EF4-FFF2-40B4-BE49-F238E27FC236}">
                <a16:creationId xmlns:a16="http://schemas.microsoft.com/office/drawing/2014/main" id="{93744B3C-AD43-3B37-6379-C033E9D6C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97920" y="722645"/>
            <a:ext cx="2539445" cy="2215666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014" y="3610394"/>
            <a:ext cx="2999031" cy="2674644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222F65-9AFD-442B-8F0E-AAA61F9E9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6482" y="2065135"/>
            <a:ext cx="3003459" cy="267521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 descr="A yellow sign with black text&#10;&#10;Description automatically generated">
            <a:extLst>
              <a:ext uri="{FF2B5EF4-FFF2-40B4-BE49-F238E27FC236}">
                <a16:creationId xmlns:a16="http://schemas.microsoft.com/office/drawing/2014/main" id="{2C23B5C4-41C8-68A0-C695-E459E7B86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885938" y="2482394"/>
            <a:ext cx="2609562" cy="18932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F5601B-E230-14C7-AB97-5A1D26EEB3B4}"/>
              </a:ext>
            </a:extLst>
          </p:cNvPr>
          <p:cNvSpPr txBox="1"/>
          <p:nvPr/>
        </p:nvSpPr>
        <p:spPr>
          <a:xfrm>
            <a:off x="6974135" y="1406251"/>
            <a:ext cx="4546930" cy="537659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u="sng">
                <a:solidFill>
                  <a:schemeClr val="accent6">
                    <a:lumMod val="75000"/>
                  </a:schemeClr>
                </a:solidFill>
              </a:rPr>
              <a:t>Problem 1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:</a:t>
            </a:r>
            <a:r>
              <a:rPr lang="en-US">
                <a:solidFill>
                  <a:schemeClr val="accent6"/>
                </a:solidFill>
              </a:rPr>
              <a:t> </a:t>
            </a:r>
            <a:r>
              <a:rPr lang="en-US" sz="2000" i="1"/>
              <a:t>Inefficient waste management on campus contributes to environmental degradation.</a:t>
            </a:r>
            <a:br>
              <a:rPr lang="en-US" sz="2000" i="1"/>
            </a:br>
            <a:br>
              <a:rPr lang="en-US" i="1"/>
            </a:br>
            <a:r>
              <a:rPr lang="en-US" i="1" u="sng">
                <a:solidFill>
                  <a:schemeClr val="accent6">
                    <a:lumMod val="75000"/>
                  </a:schemeClr>
                </a:solidFill>
              </a:rPr>
              <a:t>Problem 2</a:t>
            </a:r>
            <a:r>
              <a:rPr lang="en-US" i="1">
                <a:solidFill>
                  <a:schemeClr val="accent6">
                    <a:lumMod val="75000"/>
                  </a:schemeClr>
                </a:solidFill>
              </a:rPr>
              <a:t>: </a:t>
            </a:r>
            <a:r>
              <a:rPr lang="en-US" sz="2000" i="1"/>
              <a:t>Lack of awareness regarding the appropriate disposal methods for various sources, leading to increased environmental impact.</a:t>
            </a:r>
            <a:br>
              <a:rPr lang="en-US" sz="1400"/>
            </a:br>
            <a:br>
              <a:rPr lang="en-US" sz="1400"/>
            </a:br>
            <a:endParaRPr lang="en-US" sz="1400" i="1"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u="sng">
                <a:solidFill>
                  <a:schemeClr val="accent6">
                    <a:lumMod val="75000"/>
                  </a:schemeClr>
                </a:solidFill>
              </a:rPr>
              <a:t>Solutions: </a:t>
            </a:r>
            <a:br>
              <a:rPr lang="en-US" sz="2000"/>
            </a:br>
            <a:r>
              <a:rPr lang="en-US" sz="2000" i="1"/>
              <a:t>1) Sustainable Practices Survey  </a:t>
            </a:r>
            <a:endParaRPr lang="en-US" sz="2000"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i="1"/>
              <a:t>2) Data-Driven Waste Management </a:t>
            </a:r>
            <a:endParaRPr lang="en-US" sz="2000"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i="1"/>
              <a:t> 3) Data Analysis &amp; Visualization</a:t>
            </a:r>
            <a:br>
              <a:rPr lang="en-US" sz="1400"/>
            </a:br>
            <a:endParaRPr lang="en-US" sz="1400">
              <a:cs typeface="Calibri"/>
            </a:endParaRPr>
          </a:p>
        </p:txBody>
      </p:sp>
      <p:pic>
        <p:nvPicPr>
          <p:cNvPr id="7" name="Picture 6" descr="A green box with a white x on it&#10;&#10;Description automatically generated">
            <a:extLst>
              <a:ext uri="{FF2B5EF4-FFF2-40B4-BE49-F238E27FC236}">
                <a16:creationId xmlns:a16="http://schemas.microsoft.com/office/drawing/2014/main" id="{2B16038D-CA02-1365-0A8E-BF9376DAA5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50683" y="3866262"/>
            <a:ext cx="2344328" cy="2215391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D7396BF-F855-84D5-4068-70095A38E661}"/>
              </a:ext>
            </a:extLst>
          </p:cNvPr>
          <p:cNvSpPr txBox="1"/>
          <p:nvPr/>
        </p:nvSpPr>
        <p:spPr>
          <a:xfrm>
            <a:off x="8114741" y="6282676"/>
            <a:ext cx="270758" cy="226153"/>
          </a:xfrm>
          <a:prstGeom prst="rect">
            <a:avLst/>
          </a:prstGeom>
        </p:spPr>
        <p:txBody>
          <a:bodyPr lIns="91440" tIns="45720" rIns="91440" bIns="45720" anchor="t">
            <a:normAutofit fontScale="55000" lnSpcReduction="20000"/>
          </a:bodyPr>
          <a:lstStyle/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0511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D34A4B4-C0F7-D67F-457C-E8B8908C28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296" y="737953"/>
            <a:ext cx="5471160" cy="3091205"/>
          </a:xfrm>
          <a:prstGeom prst="rect">
            <a:avLst/>
          </a:prstGeom>
        </p:spPr>
      </p:pic>
      <p:pic>
        <p:nvPicPr>
          <p:cNvPr id="6" name="Picture 5" descr="A green sign with white text&#10;&#10;Description automatically generated">
            <a:extLst>
              <a:ext uri="{FF2B5EF4-FFF2-40B4-BE49-F238E27FC236}">
                <a16:creationId xmlns:a16="http://schemas.microsoft.com/office/drawing/2014/main" id="{1A78CDAE-E8B2-85E5-7D26-44254CC5A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1770634"/>
            <a:ext cx="5471160" cy="1025843"/>
          </a:xfrm>
          <a:prstGeom prst="rect">
            <a:avLst/>
          </a:prstGeom>
        </p:spPr>
      </p:pic>
      <p:sp>
        <p:nvSpPr>
          <p:cNvPr id="47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859578-F882-918B-47B9-35A97F1F1841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We interviewed Avery from Office of Sustainability – UT Dallas and got information regarding the waste disposal and recycling practices in and around campus.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They work diligently towards segregating the different types of waste and categorizing it appropriately. </a:t>
            </a:r>
          </a:p>
        </p:txBody>
      </p:sp>
    </p:spTree>
    <p:extLst>
      <p:ext uri="{BB962C8B-B14F-4D97-AF65-F5344CB8AC3E}">
        <p14:creationId xmlns:p14="http://schemas.microsoft.com/office/powerpoint/2010/main" val="534403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99457-5671-629C-3AF4-15D239DB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en-GB" sz="3700" b="1" dirty="0">
                <a:solidFill>
                  <a:schemeClr val="accent6"/>
                </a:solidFill>
                <a:latin typeface="Calibri"/>
                <a:ea typeface="Calibri Light"/>
                <a:cs typeface="Calibri Light"/>
              </a:rPr>
              <a:t>Application 1: Microsoft Forms</a:t>
            </a:r>
            <a:endParaRPr lang="en-GB" sz="3700" b="1" dirty="0">
              <a:solidFill>
                <a:schemeClr val="accent6"/>
              </a:solidFill>
              <a:latin typeface="Calibri"/>
              <a:cs typeface="Calibri Light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95E25-047C-3D1E-52C6-F3AD87E44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2000">
                <a:cs typeface="Calibri"/>
              </a:rPr>
              <a:t>Quiz format to make learning experience fun! </a:t>
            </a:r>
            <a:endParaRPr lang="en-US" sz="2000">
              <a:cs typeface="Calibri" panose="020F0502020204030204"/>
            </a:endParaRPr>
          </a:p>
          <a:p>
            <a:r>
              <a:rPr lang="en-GB" sz="2000">
                <a:cs typeface="Calibri"/>
              </a:rPr>
              <a:t>Has 10 questions on appropriate recycling practices and types of waste. </a:t>
            </a:r>
          </a:p>
          <a:p>
            <a:r>
              <a:rPr lang="en-GB" sz="2000">
                <a:cs typeface="Calibri"/>
              </a:rPr>
              <a:t>Post quiz completion, lists out the correct/incorrect answers. </a:t>
            </a:r>
          </a:p>
          <a:p>
            <a:r>
              <a:rPr lang="en-GB" sz="2000">
                <a:cs typeface="Calibri"/>
              </a:rPr>
              <a:t>Data can be utilized for identifying key areas where more awareness is needed.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65B587E-2A1D-86F3-9CD9-44E06FF31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969" y="581892"/>
            <a:ext cx="3358341" cy="251875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425AA48-4477-E813-AD3B-9456C945F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16" y="3707894"/>
            <a:ext cx="3347183" cy="25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3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5D3AC7C-C91F-328F-75C3-024D23412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7" y="649674"/>
            <a:ext cx="4284420" cy="16153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u="sng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Survey Responses</a:t>
            </a:r>
            <a:endParaRPr lang="en-US" b="1" u="sng" kern="1200">
              <a:solidFill>
                <a:schemeClr val="accent6">
                  <a:lumMod val="75000"/>
                </a:schemeClr>
              </a:solidFill>
              <a:latin typeface="+mj-lt"/>
              <a:cs typeface="Calibri Ligh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650" y="642750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5ED578-B12E-12C5-2D0E-72DC19AC4E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5721"/>
          <a:stretch/>
        </p:blipFill>
        <p:spPr>
          <a:xfrm>
            <a:off x="1158240" y="2374052"/>
            <a:ext cx="4937760" cy="1920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3882F1-8CFA-D67A-D093-4339490DFA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2163"/>
          <a:stretch/>
        </p:blipFill>
        <p:spPr>
          <a:xfrm>
            <a:off x="6096000" y="2374052"/>
            <a:ext cx="4937760" cy="19202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7FC898-6A5D-B1EA-BDD3-15A0A1142B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3" b="5721"/>
          <a:stretch/>
        </p:blipFill>
        <p:spPr>
          <a:xfrm>
            <a:off x="1158240" y="4294292"/>
            <a:ext cx="4937760" cy="1920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280AC2-6FB3-8400-3AE8-3210BC34FA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3" b="6850"/>
          <a:stretch/>
        </p:blipFill>
        <p:spPr>
          <a:xfrm>
            <a:off x="6096000" y="4294292"/>
            <a:ext cx="4937760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09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9"/>
    </mc:Choice>
    <mc:Fallback xmlns="">
      <p:transition spd="slow" advTm="52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44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B99F4E-DFF0-B495-A92C-27DAB89C6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51" y="2068919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Application 2: Power BI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2B4E1434-FD50-8AD3-4A95-C88AF4B73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7069" y="762000"/>
            <a:ext cx="9138393" cy="5323114"/>
          </a:xfrm>
          <a:prstGeom prst="rect">
            <a:avLst/>
          </a:prstGeom>
        </p:spPr>
      </p:pic>
      <p:pic>
        <p:nvPicPr>
          <p:cNvPr id="1026" name="Picture 2" descr="Les différents cours pouvant être suivis durant une formation Power BI |  Devenir Data Scientist">
            <a:extLst>
              <a:ext uri="{FF2B5EF4-FFF2-40B4-BE49-F238E27FC236}">
                <a16:creationId xmlns:a16="http://schemas.microsoft.com/office/drawing/2014/main" id="{0E98C38A-4696-6E43-F5BA-A44661DEC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3"/>
            <a:ext cx="3061607" cy="16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101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53B475F8-50AE-46A0-9943-B2B63183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56809D-E523-CA23-DAC7-17D2A78E6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6986015" cy="1776484"/>
          </a:xfrm>
        </p:spPr>
        <p:txBody>
          <a:bodyPr anchor="b">
            <a:normAutofit/>
          </a:bodyPr>
          <a:lstStyle/>
          <a:p>
            <a:r>
              <a:rPr lang="en-GB" sz="5400" b="1" dirty="0">
                <a:latin typeface="Calibri"/>
                <a:ea typeface="Calibri Light"/>
                <a:cs typeface="Calibri Light"/>
              </a:rPr>
              <a:t>Application 3: Microsoft Teams</a:t>
            </a:r>
            <a:endParaRPr lang="en-GB" sz="5400" b="1" dirty="0">
              <a:latin typeface="Calibri"/>
              <a:cs typeface="Calibri Light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0E354DA-51B2-438C-787C-B0055FD49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562" y="4802773"/>
            <a:ext cx="3866572" cy="1977436"/>
          </a:xfrm>
          <a:prstGeom prst="rect">
            <a:avLst/>
          </a:prstGeom>
        </p:spPr>
      </p:pic>
      <p:sp>
        <p:nvSpPr>
          <p:cNvPr id="79" name="sketch line">
            <a:extLst>
              <a:ext uri="{FF2B5EF4-FFF2-40B4-BE49-F238E27FC236}">
                <a16:creationId xmlns:a16="http://schemas.microsoft.com/office/drawing/2014/main" id="{75F6FDB4-2351-48C2-A863-2364A0234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31569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359BAAD-3E6A-CA33-6533-0762B9F9D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5691" y="221067"/>
            <a:ext cx="3834755" cy="211393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5208449-C4E7-BFA3-CF95-23778FD00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436" y="2571097"/>
            <a:ext cx="3967065" cy="2059251"/>
          </a:xfrm>
          <a:prstGeom prst="rect">
            <a:avLst/>
          </a:prstGeom>
        </p:spPr>
      </p:pic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6C674284-6F17-4EC7-D872-18EF6EAC69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9203693"/>
              </p:ext>
            </p:extLst>
          </p:nvPr>
        </p:nvGraphicFramePr>
        <p:xfrm>
          <a:off x="612648" y="2755721"/>
          <a:ext cx="5694334" cy="3421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44384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17F9B4B4-D266-89EA-8553-885DAA4746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407"/>
          <a:stretch/>
        </p:blipFill>
        <p:spPr>
          <a:xfrm>
            <a:off x="1157288" y="2344738"/>
            <a:ext cx="4867275" cy="3327400"/>
          </a:xfrm>
          <a:custGeom>
            <a:avLst/>
            <a:gdLst/>
            <a:ahLst/>
            <a:cxnLst/>
            <a:rect l="l" t="t" r="r" b="b"/>
            <a:pathLst>
              <a:path w="6002835" h="4194796">
                <a:moveTo>
                  <a:pt x="0" y="0"/>
                </a:moveTo>
                <a:lnTo>
                  <a:pt x="5999418" y="0"/>
                </a:lnTo>
                <a:lnTo>
                  <a:pt x="5996190" y="32760"/>
                </a:lnTo>
                <a:cubicBezTo>
                  <a:pt x="5998706" y="293110"/>
                  <a:pt x="5983874" y="553460"/>
                  <a:pt x="5997116" y="813682"/>
                </a:cubicBezTo>
                <a:cubicBezTo>
                  <a:pt x="6007314" y="1015047"/>
                  <a:pt x="6000824" y="1216284"/>
                  <a:pt x="5997116" y="1417522"/>
                </a:cubicBezTo>
                <a:cubicBezTo>
                  <a:pt x="5989967" y="1803471"/>
                  <a:pt x="6000824" y="2188911"/>
                  <a:pt x="5996190" y="2574351"/>
                </a:cubicBezTo>
                <a:cubicBezTo>
                  <a:pt x="5994204" y="2745205"/>
                  <a:pt x="5996454" y="2915805"/>
                  <a:pt x="6000824" y="3086660"/>
                </a:cubicBezTo>
                <a:cubicBezTo>
                  <a:pt x="6007180" y="3330611"/>
                  <a:pt x="5997382" y="3574689"/>
                  <a:pt x="5986656" y="3818514"/>
                </a:cubicBezTo>
                <a:cubicBezTo>
                  <a:pt x="5983054" y="3885559"/>
                  <a:pt x="5982107" y="3952684"/>
                  <a:pt x="5983808" y="4019746"/>
                </a:cubicBezTo>
                <a:lnTo>
                  <a:pt x="5993788" y="4173418"/>
                </a:lnTo>
                <a:lnTo>
                  <a:pt x="5955106" y="4175101"/>
                </a:lnTo>
                <a:cubicBezTo>
                  <a:pt x="5890100" y="4175133"/>
                  <a:pt x="5825078" y="4173227"/>
                  <a:pt x="5760087" y="4171956"/>
                </a:cubicBezTo>
                <a:cubicBezTo>
                  <a:pt x="5521345" y="4167509"/>
                  <a:pt x="5282477" y="4171956"/>
                  <a:pt x="5044242" y="4149213"/>
                </a:cubicBezTo>
                <a:cubicBezTo>
                  <a:pt x="4979506" y="4143051"/>
                  <a:pt x="4914326" y="4139111"/>
                  <a:pt x="4849272" y="4139890"/>
                </a:cubicBezTo>
                <a:cubicBezTo>
                  <a:pt x="4784218" y="4140668"/>
                  <a:pt x="4719291" y="4146163"/>
                  <a:pt x="4655063" y="4158869"/>
                </a:cubicBezTo>
                <a:cubicBezTo>
                  <a:pt x="4447578" y="4199146"/>
                  <a:pt x="4239457" y="4201688"/>
                  <a:pt x="4029811" y="4185424"/>
                </a:cubicBezTo>
                <a:cubicBezTo>
                  <a:pt x="3943792" y="4178690"/>
                  <a:pt x="3857774" y="4167509"/>
                  <a:pt x="3771375" y="4169669"/>
                </a:cubicBezTo>
                <a:cubicBezTo>
                  <a:pt x="3623225" y="4173608"/>
                  <a:pt x="3474948" y="4165603"/>
                  <a:pt x="3326672" y="4167636"/>
                </a:cubicBezTo>
                <a:cubicBezTo>
                  <a:pt x="3322669" y="4168208"/>
                  <a:pt x="3318578" y="4167674"/>
                  <a:pt x="3314855" y="4166111"/>
                </a:cubicBezTo>
                <a:cubicBezTo>
                  <a:pt x="3278008" y="4140827"/>
                  <a:pt x="3237604" y="4150610"/>
                  <a:pt x="3199487" y="4157217"/>
                </a:cubicBezTo>
                <a:cubicBezTo>
                  <a:pt x="3072810" y="4179198"/>
                  <a:pt x="2946260" y="4189998"/>
                  <a:pt x="2817550" y="4172972"/>
                </a:cubicBezTo>
                <a:cubicBezTo>
                  <a:pt x="2694647" y="4155146"/>
                  <a:pt x="2569990" y="4152923"/>
                  <a:pt x="2446541" y="4166365"/>
                </a:cubicBezTo>
                <a:cubicBezTo>
                  <a:pt x="2276791" y="4186186"/>
                  <a:pt x="2107677" y="4181993"/>
                  <a:pt x="1938308" y="4166365"/>
                </a:cubicBezTo>
                <a:cubicBezTo>
                  <a:pt x="1869570" y="4160013"/>
                  <a:pt x="1799815" y="4149213"/>
                  <a:pt x="1731712" y="4165095"/>
                </a:cubicBezTo>
                <a:cubicBezTo>
                  <a:pt x="1647854" y="4184535"/>
                  <a:pt x="1564250" y="4178182"/>
                  <a:pt x="1480137" y="4173862"/>
                </a:cubicBezTo>
                <a:cubicBezTo>
                  <a:pt x="1373663" y="4168271"/>
                  <a:pt x="1267442" y="4152135"/>
                  <a:pt x="1160586" y="4164841"/>
                </a:cubicBezTo>
                <a:cubicBezTo>
                  <a:pt x="1111161" y="4170685"/>
                  <a:pt x="1062116" y="4179961"/>
                  <a:pt x="1012055" y="4177547"/>
                </a:cubicBezTo>
                <a:cubicBezTo>
                  <a:pt x="873562" y="4171194"/>
                  <a:pt x="735196" y="4163697"/>
                  <a:pt x="596449" y="4164841"/>
                </a:cubicBezTo>
                <a:cubicBezTo>
                  <a:pt x="538383" y="4165222"/>
                  <a:pt x="480699" y="4167128"/>
                  <a:pt x="422887" y="4171321"/>
                </a:cubicBezTo>
                <a:cubicBezTo>
                  <a:pt x="315015" y="4179198"/>
                  <a:pt x="207524" y="4168525"/>
                  <a:pt x="100033" y="4164714"/>
                </a:cubicBezTo>
                <a:lnTo>
                  <a:pt x="0" y="4169195"/>
                </a:lnTo>
                <a:close/>
              </a:path>
            </a:pathLst>
          </a:cu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EE7FF6-42B5-4A42-E3E5-7951AEECC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9570" r="-3" b="-3"/>
          <a:stretch/>
        </p:blipFill>
        <p:spPr>
          <a:xfrm>
            <a:off x="6092825" y="2344738"/>
            <a:ext cx="4940300" cy="3327400"/>
          </a:xfrm>
          <a:custGeom>
            <a:avLst/>
            <a:gdLst/>
            <a:ahLst/>
            <a:cxnLst/>
            <a:rect l="l" t="t" r="r" b="b"/>
            <a:pathLst>
              <a:path w="6009490" h="4186171">
                <a:moveTo>
                  <a:pt x="9049" y="0"/>
                </a:moveTo>
                <a:lnTo>
                  <a:pt x="6009490" y="0"/>
                </a:lnTo>
                <a:lnTo>
                  <a:pt x="6009490" y="4168273"/>
                </a:lnTo>
                <a:lnTo>
                  <a:pt x="5803951" y="4172925"/>
                </a:lnTo>
                <a:cubicBezTo>
                  <a:pt x="5729787" y="4171950"/>
                  <a:pt x="5655658" y="4168322"/>
                  <a:pt x="5581704" y="4162045"/>
                </a:cubicBezTo>
                <a:cubicBezTo>
                  <a:pt x="5474340" y="4154041"/>
                  <a:pt x="5366086" y="4142987"/>
                  <a:pt x="5259485" y="4163316"/>
                </a:cubicBezTo>
                <a:cubicBezTo>
                  <a:pt x="5142465" y="4185805"/>
                  <a:pt x="5025571" y="4185932"/>
                  <a:pt x="4907534" y="4180215"/>
                </a:cubicBezTo>
                <a:cubicBezTo>
                  <a:pt x="4806650" y="4175387"/>
                  <a:pt x="4706147" y="4149975"/>
                  <a:pt x="4604501" y="4176784"/>
                </a:cubicBezTo>
                <a:cubicBezTo>
                  <a:pt x="4594387" y="4178258"/>
                  <a:pt x="4584082" y="4177826"/>
                  <a:pt x="4574133" y="4175514"/>
                </a:cubicBezTo>
                <a:cubicBezTo>
                  <a:pt x="4462958" y="4160140"/>
                  <a:pt x="4351020" y="4172718"/>
                  <a:pt x="4239463" y="4168398"/>
                </a:cubicBezTo>
                <a:cubicBezTo>
                  <a:pt x="4188005" y="4166365"/>
                  <a:pt x="4135530" y="4167509"/>
                  <a:pt x="4084706" y="4162045"/>
                </a:cubicBezTo>
                <a:cubicBezTo>
                  <a:pt x="3968067" y="4149594"/>
                  <a:pt x="3851682" y="4142987"/>
                  <a:pt x="3736314" y="4172337"/>
                </a:cubicBezTo>
                <a:cubicBezTo>
                  <a:pt x="3702643" y="4180253"/>
                  <a:pt x="3668235" y="4184509"/>
                  <a:pt x="3633650" y="4185043"/>
                </a:cubicBezTo>
                <a:cubicBezTo>
                  <a:pt x="3520696" y="4189109"/>
                  <a:pt x="3408122" y="4181358"/>
                  <a:pt x="3295549" y="4175005"/>
                </a:cubicBezTo>
                <a:cubicBezTo>
                  <a:pt x="3217408" y="4170558"/>
                  <a:pt x="3139394" y="4160902"/>
                  <a:pt x="3061127" y="4169034"/>
                </a:cubicBezTo>
                <a:cubicBezTo>
                  <a:pt x="3015640" y="4173735"/>
                  <a:pt x="2969772" y="4173735"/>
                  <a:pt x="2924285" y="4169034"/>
                </a:cubicBezTo>
                <a:cubicBezTo>
                  <a:pt x="2840452" y="4159212"/>
                  <a:pt x="2755870" y="4157382"/>
                  <a:pt x="2671694" y="4163570"/>
                </a:cubicBezTo>
                <a:cubicBezTo>
                  <a:pt x="2546033" y="4174370"/>
                  <a:pt x="2420500" y="4183391"/>
                  <a:pt x="2294459" y="4166238"/>
                </a:cubicBezTo>
                <a:cubicBezTo>
                  <a:pt x="2222976" y="4155006"/>
                  <a:pt x="2150298" y="4153685"/>
                  <a:pt x="2078460" y="4162300"/>
                </a:cubicBezTo>
                <a:cubicBezTo>
                  <a:pt x="1907313" y="4186314"/>
                  <a:pt x="1735785" y="4178563"/>
                  <a:pt x="1564257" y="4168653"/>
                </a:cubicBezTo>
                <a:cubicBezTo>
                  <a:pt x="1449650" y="4161918"/>
                  <a:pt x="1334536" y="4149594"/>
                  <a:pt x="1220183" y="4165857"/>
                </a:cubicBezTo>
                <a:cubicBezTo>
                  <a:pt x="1074321" y="4186186"/>
                  <a:pt x="928331" y="4179452"/>
                  <a:pt x="782087" y="4173481"/>
                </a:cubicBezTo>
                <a:cubicBezTo>
                  <a:pt x="674723" y="4169034"/>
                  <a:pt x="567232" y="4155565"/>
                  <a:pt x="459614" y="4172210"/>
                </a:cubicBezTo>
                <a:cubicBezTo>
                  <a:pt x="448535" y="4173722"/>
                  <a:pt x="437265" y="4172591"/>
                  <a:pt x="426706" y="4168907"/>
                </a:cubicBezTo>
                <a:cubicBezTo>
                  <a:pt x="385869" y="4155464"/>
                  <a:pt x="342085" y="4153660"/>
                  <a:pt x="300283" y="4163697"/>
                </a:cubicBezTo>
                <a:cubicBezTo>
                  <a:pt x="223159" y="4180596"/>
                  <a:pt x="146162" y="4187965"/>
                  <a:pt x="67640" y="4172591"/>
                </a:cubicBezTo>
                <a:lnTo>
                  <a:pt x="14015" y="4169393"/>
                </a:lnTo>
                <a:lnTo>
                  <a:pt x="28554" y="3856095"/>
                </a:lnTo>
                <a:cubicBezTo>
                  <a:pt x="30458" y="3735660"/>
                  <a:pt x="27412" y="3615306"/>
                  <a:pt x="15626" y="3495237"/>
                </a:cubicBezTo>
                <a:cubicBezTo>
                  <a:pt x="-847" y="3348740"/>
                  <a:pt x="-4304" y="3201174"/>
                  <a:pt x="5296" y="3054118"/>
                </a:cubicBezTo>
                <a:cubicBezTo>
                  <a:pt x="11786" y="2969961"/>
                  <a:pt x="18539" y="2885804"/>
                  <a:pt x="22776" y="2801522"/>
                </a:cubicBezTo>
                <a:cubicBezTo>
                  <a:pt x="28180" y="2681630"/>
                  <a:pt x="25173" y="2561524"/>
                  <a:pt x="13771" y="2442014"/>
                </a:cubicBezTo>
                <a:cubicBezTo>
                  <a:pt x="4237" y="2350879"/>
                  <a:pt x="3177" y="2259120"/>
                  <a:pt x="10593" y="2167807"/>
                </a:cubicBezTo>
                <a:cubicBezTo>
                  <a:pt x="25690" y="2012336"/>
                  <a:pt x="9931" y="1856863"/>
                  <a:pt x="5032" y="1701516"/>
                </a:cubicBezTo>
                <a:cubicBezTo>
                  <a:pt x="-3577" y="1415742"/>
                  <a:pt x="20393" y="1130095"/>
                  <a:pt x="9666" y="844320"/>
                </a:cubicBezTo>
                <a:cubicBezTo>
                  <a:pt x="3841" y="702958"/>
                  <a:pt x="16420" y="561723"/>
                  <a:pt x="9666" y="420361"/>
                </a:cubicBezTo>
                <a:cubicBezTo>
                  <a:pt x="4105" y="319805"/>
                  <a:pt x="397" y="219250"/>
                  <a:pt x="4105" y="118568"/>
                </a:cubicBezTo>
                <a:cubicBezTo>
                  <a:pt x="5164" y="91109"/>
                  <a:pt x="5826" y="63523"/>
                  <a:pt x="9534" y="36446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EE1D29-96BD-544B-4419-64C4CD745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u="sng" kern="1200" dirty="0">
                <a:solidFill>
                  <a:schemeClr val="accent6"/>
                </a:solidFill>
                <a:latin typeface="Calibri"/>
                <a:ea typeface="Calibri"/>
                <a:cs typeface="Calibri"/>
              </a:rPr>
              <a:t>Team </a:t>
            </a:r>
            <a:r>
              <a:rPr lang="en-US" b="1" u="sng" kern="1200" err="1">
                <a:solidFill>
                  <a:schemeClr val="accent6"/>
                </a:solidFill>
                <a:latin typeface="Calibri"/>
                <a:ea typeface="Calibri"/>
                <a:cs typeface="Calibri"/>
              </a:rPr>
              <a:t>CtrlShiftTech</a:t>
            </a:r>
            <a:r>
              <a:rPr lang="en-US" b="1" u="sng" dirty="0">
                <a:solidFill>
                  <a:schemeClr val="accent6"/>
                </a:solidFill>
                <a:latin typeface="Calibri"/>
                <a:ea typeface="Calibri"/>
                <a:cs typeface="Calibri"/>
              </a:rPr>
              <a:t> Presents</a:t>
            </a:r>
            <a:endParaRPr lang="en-US" b="1" u="sng" kern="1200">
              <a:solidFill>
                <a:schemeClr val="accent6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7900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Leveraging Microsoft for Sustainable Campus Practices</vt:lpstr>
      <vt:lpstr>Please scan the code for the Quiz</vt:lpstr>
      <vt:lpstr>Objective </vt:lpstr>
      <vt:lpstr>PowerPoint Presentation</vt:lpstr>
      <vt:lpstr>Application 1: Microsoft Forms</vt:lpstr>
      <vt:lpstr>Survey Responses</vt:lpstr>
      <vt:lpstr>Application 2: Power BI</vt:lpstr>
      <vt:lpstr>Application 3: Microsoft Teams</vt:lpstr>
      <vt:lpstr>Team CtrlShiftTech Presents</vt:lpstr>
      <vt:lpstr>Kamna Presenter Coach</vt:lpstr>
      <vt:lpstr>Sohail Presenter Coach</vt:lpstr>
      <vt:lpstr>Ayush Presenter Coach</vt:lpstr>
      <vt:lpstr>Shubham Presenter Coach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14</cp:revision>
  <dcterms:created xsi:type="dcterms:W3CDTF">2023-11-29T00:54:04Z</dcterms:created>
  <dcterms:modified xsi:type="dcterms:W3CDTF">2023-12-15T02:55:16Z</dcterms:modified>
</cp:coreProperties>
</file>